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4"/>
  </p:sldMasterIdLst>
  <p:notesMasterIdLst>
    <p:notesMasterId r:id="rId24"/>
  </p:notesMasterIdLst>
  <p:sldIdLst>
    <p:sldId id="256" r:id="rId5"/>
    <p:sldId id="297" r:id="rId6"/>
    <p:sldId id="304" r:id="rId7"/>
    <p:sldId id="302" r:id="rId8"/>
    <p:sldId id="305" r:id="rId9"/>
    <p:sldId id="306" r:id="rId10"/>
    <p:sldId id="307" r:id="rId11"/>
    <p:sldId id="308" r:id="rId12"/>
    <p:sldId id="309" r:id="rId13"/>
    <p:sldId id="303" r:id="rId14"/>
    <p:sldId id="310" r:id="rId15"/>
    <p:sldId id="311" r:id="rId16"/>
    <p:sldId id="312" r:id="rId17"/>
    <p:sldId id="313" r:id="rId18"/>
    <p:sldId id="314" r:id="rId19"/>
    <p:sldId id="315" r:id="rId20"/>
    <p:sldId id="317" r:id="rId21"/>
    <p:sldId id="318" r:id="rId22"/>
    <p:sldId id="301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" id="{3374D542-6E3E-455F-9BFB-B45891911720}">
          <p14:sldIdLst>
            <p14:sldId id="256"/>
            <p14:sldId id="297"/>
            <p14:sldId id="304"/>
            <p14:sldId id="302"/>
            <p14:sldId id="305"/>
            <p14:sldId id="306"/>
            <p14:sldId id="307"/>
            <p14:sldId id="308"/>
            <p14:sldId id="309"/>
            <p14:sldId id="303"/>
            <p14:sldId id="310"/>
            <p14:sldId id="311"/>
            <p14:sldId id="312"/>
            <p14:sldId id="313"/>
            <p14:sldId id="314"/>
            <p14:sldId id="315"/>
            <p14:sldId id="317"/>
            <p14:sldId id="318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57"/>
    <a:srgbClr val="A5002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7CC4DA-517B-467F-87DE-5ABC28908D41}" v="7" dt="2019-12-09T06:08:03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24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1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u\Documents\Statistika%20Stecaj\Prilivi%20odlivi%20ZR%20310719%20BR%20prociscen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adu\AppData\Roaming\Microsoft\Excel\Copy%20of%20Prilivi%20odlivi%20ZR%20310719%20BR%20prociscena%20(version%202)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415794541676356"/>
          <c:y val="5.417552063633968E-2"/>
          <c:w val="0.45617065204556273"/>
          <c:h val="0.790898073569655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A2-4F79-9203-F806C80E76BC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2-4F79-9203-F806C80E76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Sheet2!$E$60:$F$60</c:f>
              <c:strCache>
                <c:ptCount val="2"/>
                <c:pt idx="0">
                  <c:v>Трошкови</c:v>
                </c:pt>
                <c:pt idx="1">
                  <c:v>Обавезе</c:v>
                </c:pt>
              </c:strCache>
            </c:strRef>
          </c:cat>
          <c:val>
            <c:numRef>
              <c:f>Sheet2!$E$61:$F$61</c:f>
              <c:numCache>
                <c:formatCode>General</c:formatCode>
                <c:ptCount val="2"/>
                <c:pt idx="0">
                  <c:v>0.3039772566371759</c:v>
                </c:pt>
                <c:pt idx="1">
                  <c:v>0.6960227433628241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A2-4F79-9203-F806C80E76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E-4F99-99DC-8FF9F62D7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E-4F99-99DC-8FF9F62D7A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3E-4F99-99DC-8FF9F62D7A7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3E-4F99-99DC-8FF9F62D7A7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3E-4F99-99DC-8FF9F62D7A7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3E-4F99-99DC-8FF9F62D7A7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3E-4F99-99DC-8FF9F62D7A7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3E-4F99-99DC-8FF9F62D7A7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03E-4F99-99DC-8FF9F62D7A7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03E-4F99-99DC-8FF9F62D7A7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03E-4F99-99DC-8FF9F62D7A7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03E-4F99-99DC-8FF9F62D7A77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03E-4F99-99DC-8FF9F62D7A77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03E-4F99-99DC-8FF9F62D7A77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B03E-4F99-99DC-8FF9F62D7A77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B03E-4F99-99DC-8FF9F62D7A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Sheet2!$B$8:$B$23</c:f>
              <c:strCache>
                <c:ptCount val="16"/>
                <c:pt idx="0">
                  <c:v>16b)Eelektrična energija</c:v>
                </c:pt>
                <c:pt idx="1">
                  <c:v>16v) Komunalne usluge</c:v>
                </c:pt>
                <c:pt idx="2">
                  <c:v>16g)Gorivo i mazivo</c:v>
                </c:pt>
                <c:pt idx="3">
                  <c:v>16đ)Nabavka sirovina i repromaterijala</c:v>
                </c:pt>
                <c:pt idx="4">
                  <c:v>16ž)Platni promet</c:v>
                </c:pt>
                <c:pt idx="5">
                  <c:v>16z)Premije osiruranja</c:v>
                </c:pt>
                <c:pt idx="6">
                  <c:v>16i)Troškovi nrofesionalnog obezbeđenja imovine</c:v>
                </c:pt>
                <c:pt idx="7">
                  <c:v>16j)Veštačenja i procene</c:v>
                </c:pt>
                <c:pt idx="8">
                  <c:v>16l)Bruto zarade po osnovu ugovora o radu</c:v>
                </c:pt>
                <c:pt idx="9">
                  <c:v>16lj)Bruto zarade po osnovu ugovora o delu</c:v>
                </c:pt>
                <c:pt idx="10">
                  <c:v>16m)Knjigovodstvene ycluge</c:v>
                </c:pt>
                <c:pt idx="11">
                  <c:v>16n)Naknade za zastupanja (advokati,brokeri)</c:v>
                </c:pt>
                <c:pt idx="12">
                  <c:v>16nj)Porezi</c:v>
                </c:pt>
                <c:pt idx="13">
                  <c:v>16n)Troškovi orlašavanja</c:v>
                </c:pt>
                <c:pt idx="14">
                  <c:v>16ć)Tarifa ALSU</c:v>
                </c:pt>
                <c:pt idx="15">
                  <c:v>16u)Ostalo</c:v>
                </c:pt>
              </c:strCache>
            </c:strRef>
          </c:cat>
          <c:val>
            <c:numRef>
              <c:f>Sheet2!$C$8:$C$23</c:f>
              <c:numCache>
                <c:formatCode>0.0%</c:formatCode>
                <c:ptCount val="16"/>
                <c:pt idx="0">
                  <c:v>5.6616522372537198E-2</c:v>
                </c:pt>
                <c:pt idx="1">
                  <c:v>1.4048568197110764E-2</c:v>
                </c:pt>
                <c:pt idx="2">
                  <c:v>2.8923535711994238E-2</c:v>
                </c:pt>
                <c:pt idx="3">
                  <c:v>0.33480198945599315</c:v>
                </c:pt>
                <c:pt idx="4">
                  <c:v>4.1924898747946034E-2</c:v>
                </c:pt>
                <c:pt idx="5">
                  <c:v>7.0320082235633364E-3</c:v>
                </c:pt>
                <c:pt idx="6">
                  <c:v>1.8991625012800731E-2</c:v>
                </c:pt>
                <c:pt idx="7">
                  <c:v>1.0385562238376887E-2</c:v>
                </c:pt>
                <c:pt idx="8">
                  <c:v>5.9486928188024472E-2</c:v>
                </c:pt>
                <c:pt idx="9">
                  <c:v>7.6208739413515553E-2</c:v>
                </c:pt>
                <c:pt idx="10">
                  <c:v>2.8152869692365544E-2</c:v>
                </c:pt>
                <c:pt idx="11">
                  <c:v>2.6073031581124881E-2</c:v>
                </c:pt>
                <c:pt idx="12">
                  <c:v>9.9013459113521565E-2</c:v>
                </c:pt>
                <c:pt idx="13">
                  <c:v>2.2522978712536466E-2</c:v>
                </c:pt>
                <c:pt idx="14">
                  <c:v>2.6615901877597985E-2</c:v>
                </c:pt>
                <c:pt idx="15">
                  <c:v>0.14899999999999999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B03E-4F99-99DC-8FF9F62D7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9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B3CB-F2E4-4DD9-A6BA-0D7D403518A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449B-AB8A-4091-832A-7A4B3B9487C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AFF07F-F92D-41E5-87C2-5BDFF02D2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257175" y="4546601"/>
            <a:ext cx="8786813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8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3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147" y="1507068"/>
            <a:ext cx="2394284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96653" y="1507068"/>
            <a:ext cx="5357929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97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9FE5-0F0B-4F45-8BE3-654E550B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70DC-ABB5-4398-B27B-119020095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9EA92-A9C5-45B5-8F0B-1D278E79A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B3CB-F2E4-4DD9-A6BA-0D7D403518A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441E-A940-4AEE-9CCE-EE28BB95C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EAE9E-C4D9-4EDA-A299-39FB1EF8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449B-AB8A-4091-832A-7A4B3B9487C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2ABAC3-DA8B-41FC-B269-D03DBA6602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7A59AE57-440D-4AF8-97E3-1198616BAE8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781800"/>
            <a:chOff x="0" y="0"/>
            <a:chExt cx="9147976" cy="678180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DC3D4826-ADAC-4542-AD4A-55CD2EE6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2E6016DF-326F-4D8E-A1CA-0EC680FC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alsu logo.png">
              <a:extLst>
                <a:ext uri="{FF2B5EF4-FFF2-40B4-BE49-F238E27FC236}">
                  <a16:creationId xmlns:a16="http://schemas.microsoft.com/office/drawing/2014/main" id="{B9C286DA-372B-43F5-8214-C0DF459AD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8756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5" y="1604211"/>
            <a:ext cx="8237348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25" y="1604211"/>
            <a:ext cx="8237348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>
            <a:extLst>
              <a:ext uri="{FF2B5EF4-FFF2-40B4-BE49-F238E27FC236}">
                <a16:creationId xmlns:a16="http://schemas.microsoft.com/office/drawing/2014/main" id="{57230207-3217-4A2A-8AAA-9B875C9978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781800"/>
            <a:chOff x="0" y="0"/>
            <a:chExt cx="9147976" cy="6781801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31FF408-4AF3-4C03-849D-462B9AE43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E0CFE712-0335-46B2-B8C6-01C50AAC8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 descr="alsu logo.png">
              <a:extLst>
                <a:ext uri="{FF2B5EF4-FFF2-40B4-BE49-F238E27FC236}">
                  <a16:creationId xmlns:a16="http://schemas.microsoft.com/office/drawing/2014/main" id="{2FA0A0EE-17AE-409F-9E99-C221C8822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B3CB-F2E4-4DD9-A6BA-0D7D403518A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449B-AB8A-4091-832A-7A4B3B9487C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55318-0679-4865-AB42-947F80E78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01774" y="4801396"/>
            <a:ext cx="8740452" cy="17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8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7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B3CB-F2E4-4DD9-A6BA-0D7D403518A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449B-AB8A-4091-832A-7A4B3B9487C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FEF71A-090A-448B-A4C5-7F3701623E44}"/>
              </a:ext>
            </a:extLst>
          </p:cNvPr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6259D8-D7D1-4F57-9103-05127A9F8C2D}"/>
              </a:ext>
            </a:extLst>
          </p:cNvPr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24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B3CB-F2E4-4DD9-A6BA-0D7D403518A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D449B-AB8A-4091-832A-7A4B3B948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12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DB2224-9C8D-4291-8FB1-6F51068C8559}"/>
              </a:ext>
            </a:extLst>
          </p:cNvPr>
          <p:cNvSpPr/>
          <p:nvPr userDrawn="1"/>
        </p:nvSpPr>
        <p:spPr>
          <a:xfrm>
            <a:off x="192024" y="265177"/>
            <a:ext cx="8762287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8A1892-8520-450C-A289-B24086BC0866}"/>
              </a:ext>
            </a:extLst>
          </p:cNvPr>
          <p:cNvCxnSpPr/>
          <p:nvPr userDrawn="1"/>
        </p:nvCxnSpPr>
        <p:spPr>
          <a:xfrm>
            <a:off x="453326" y="1196392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">
            <a:extLst>
              <a:ext uri="{FF2B5EF4-FFF2-40B4-BE49-F238E27FC236}">
                <a16:creationId xmlns:a16="http://schemas.microsoft.com/office/drawing/2014/main" id="{909FF34A-D427-4CC9-AE5F-3AE1A2BD5D9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781800"/>
            <a:chOff x="0" y="0"/>
            <a:chExt cx="9147976" cy="678180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26897D4-7AE3-4DFE-80BD-CEB95C0B5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9147976" cy="6096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52BE61EE-C7CA-46A3-8845-1BCF69D65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alsu logo.png">
              <a:extLst>
                <a:ext uri="{FF2B5EF4-FFF2-40B4-BE49-F238E27FC236}">
                  <a16:creationId xmlns:a16="http://schemas.microsoft.com/office/drawing/2014/main" id="{E8530E06-4D4B-4878-9BAA-10E88059B3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211627"/>
              <a:ext cx="1751400" cy="702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235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36" r:id="rId13"/>
    <p:sldLayoutId id="2147483650" r:id="rId14"/>
    <p:sldLayoutId id="2147483663" r:id="rId15"/>
    <p:sldLayoutId id="2147483662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600" dirty="0"/>
              <a:t>АНАЛИЗА ЕФЕКАТА ПРИМЕНЕ ЗАКОНА О СТЕЧАЈУ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/>
              <a:t>Бранко Радуловић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89911-F905-4A8B-875D-840B4F6D6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11" y="4868424"/>
            <a:ext cx="2279758" cy="11076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133583-3E39-4E07-81CB-71D1FF530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0" y="4827053"/>
            <a:ext cx="2235454" cy="11903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D2D1C-6F4B-4E21-BA4C-D51D590F6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69" y="4800155"/>
            <a:ext cx="1875580" cy="10406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785B33F-0C7D-4438-82AC-1CEFFD38DCA3}"/>
              </a:ext>
            </a:extLst>
          </p:cNvPr>
          <p:cNvSpPr/>
          <p:nvPr/>
        </p:nvSpPr>
        <p:spPr>
          <a:xfrm>
            <a:off x="13490" y="6365584"/>
            <a:ext cx="9144000" cy="4766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1050" dirty="0">
                <a:solidFill>
                  <a:schemeClr val="bg1"/>
                </a:solidFill>
              </a:rPr>
              <a:t>     Хотел ,,Стара планина“                    ДЕВЕТИ СТРУЧНИ СКУП АГЕНЦИЈЕ ЗА ЛИЦЕНИЦРАЊЕ СТЕЧАЈНИХ УПРАВНИКА                  2</a:t>
            </a:r>
            <a:r>
              <a:rPr lang="sr-Latn-RS" sz="1050">
                <a:solidFill>
                  <a:schemeClr val="bg1"/>
                </a:solidFill>
              </a:rPr>
              <a:t>5</a:t>
            </a:r>
            <a:r>
              <a:rPr lang="sr-Cyrl-RS" sz="1050">
                <a:solidFill>
                  <a:schemeClr val="bg1"/>
                </a:solidFill>
              </a:rPr>
              <a:t>.11.2019</a:t>
            </a:r>
            <a:r>
              <a:rPr lang="sr-Cyrl-RS" sz="1050" dirty="0">
                <a:solidFill>
                  <a:schemeClr val="bg1"/>
                </a:solidFill>
              </a:rPr>
              <a:t>.-28.11.2019.</a:t>
            </a:r>
            <a:endParaRPr lang="sr-Latn-R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4627D-4A45-4AC2-B99C-F8C5850C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4734"/>
            <a:ext cx="7886700" cy="725955"/>
          </a:xfrm>
        </p:spPr>
        <p:txBody>
          <a:bodyPr>
            <a:noAutofit/>
          </a:bodyPr>
          <a:lstStyle/>
          <a:p>
            <a:r>
              <a:rPr lang="sr-Cyrl-RS" sz="3200" b="1" dirty="0"/>
              <a:t>Учешће коригованих трошкова и обавеза у укупним приливима</a:t>
            </a:r>
            <a:endParaRPr lang="en-GB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E646F8-2E4A-45D6-BB81-1E6993D5E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5573C7-CA3B-4143-B88C-FB95B63DED8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99908"/>
            <a:ext cx="7735174" cy="4402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906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593301-99BC-42B7-8472-6A2555702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1846"/>
            <a:ext cx="7886700" cy="658843"/>
          </a:xfrm>
        </p:spPr>
        <p:txBody>
          <a:bodyPr>
            <a:normAutofit/>
          </a:bodyPr>
          <a:lstStyle/>
          <a:p>
            <a:r>
              <a:rPr lang="sr-Cyrl-RS" sz="3200" b="1" dirty="0"/>
              <a:t>СТРУКТУРА ОДЛИВА- ТРОШКОВИ И ОБАВЕЗЕ </a:t>
            </a:r>
            <a:endParaRPr lang="en-GB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DE7FE2-74A1-4FD8-85F1-5621E6926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DDEE94F-96C0-46A0-A953-7EFD18EFCA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433005"/>
              </p:ext>
            </p:extLst>
          </p:nvPr>
        </p:nvGraphicFramePr>
        <p:xfrm>
          <a:off x="649574" y="1825623"/>
          <a:ext cx="8214610" cy="435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0889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729A0-9E0F-47D3-8330-FE68D526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6345"/>
            <a:ext cx="7886700" cy="734344"/>
          </a:xfrm>
        </p:spPr>
        <p:txBody>
          <a:bodyPr/>
          <a:lstStyle/>
          <a:p>
            <a:r>
              <a:rPr lang="sr-Cyrl-RS" dirty="0"/>
              <a:t>Структура обавеза</a:t>
            </a:r>
            <a:endParaRPr lang="en-GB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B13361A-A355-4904-A3F3-74AEE23610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714166"/>
              </p:ext>
            </p:extLst>
          </p:nvPr>
        </p:nvGraphicFramePr>
        <p:xfrm>
          <a:off x="0" y="1690688"/>
          <a:ext cx="9144000" cy="5167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6612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CCA5C-945C-4F4E-A694-3732C4D9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18B531-C14C-4D93-A482-543F209DC1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138480"/>
              </p:ext>
            </p:extLst>
          </p:nvPr>
        </p:nvGraphicFramePr>
        <p:xfrm>
          <a:off x="184324" y="3917659"/>
          <a:ext cx="8775352" cy="2635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272">
                  <a:extLst>
                    <a:ext uri="{9D8B030D-6E8A-4147-A177-3AD203B41FA5}">
                      <a16:colId xmlns:a16="http://schemas.microsoft.com/office/drawing/2014/main" val="1308264231"/>
                    </a:ext>
                  </a:extLst>
                </a:gridCol>
                <a:gridCol w="1133609">
                  <a:extLst>
                    <a:ext uri="{9D8B030D-6E8A-4147-A177-3AD203B41FA5}">
                      <a16:colId xmlns:a16="http://schemas.microsoft.com/office/drawing/2014/main" val="3358605114"/>
                    </a:ext>
                  </a:extLst>
                </a:gridCol>
                <a:gridCol w="1133609">
                  <a:extLst>
                    <a:ext uri="{9D8B030D-6E8A-4147-A177-3AD203B41FA5}">
                      <a16:colId xmlns:a16="http://schemas.microsoft.com/office/drawing/2014/main" val="3126722370"/>
                    </a:ext>
                  </a:extLst>
                </a:gridCol>
                <a:gridCol w="1097429">
                  <a:extLst>
                    <a:ext uri="{9D8B030D-6E8A-4147-A177-3AD203B41FA5}">
                      <a16:colId xmlns:a16="http://schemas.microsoft.com/office/drawing/2014/main" val="36414666"/>
                    </a:ext>
                  </a:extLst>
                </a:gridCol>
                <a:gridCol w="797661">
                  <a:extLst>
                    <a:ext uri="{9D8B030D-6E8A-4147-A177-3AD203B41FA5}">
                      <a16:colId xmlns:a16="http://schemas.microsoft.com/office/drawing/2014/main" val="997738486"/>
                    </a:ext>
                  </a:extLst>
                </a:gridCol>
                <a:gridCol w="739085">
                  <a:extLst>
                    <a:ext uri="{9D8B030D-6E8A-4147-A177-3AD203B41FA5}">
                      <a16:colId xmlns:a16="http://schemas.microsoft.com/office/drawing/2014/main" val="4211598165"/>
                    </a:ext>
                  </a:extLst>
                </a:gridCol>
                <a:gridCol w="739085">
                  <a:extLst>
                    <a:ext uri="{9D8B030D-6E8A-4147-A177-3AD203B41FA5}">
                      <a16:colId xmlns:a16="http://schemas.microsoft.com/office/drawing/2014/main" val="645280704"/>
                    </a:ext>
                  </a:extLst>
                </a:gridCol>
                <a:gridCol w="796801">
                  <a:extLst>
                    <a:ext uri="{9D8B030D-6E8A-4147-A177-3AD203B41FA5}">
                      <a16:colId xmlns:a16="http://schemas.microsoft.com/office/drawing/2014/main" val="3921292327"/>
                    </a:ext>
                  </a:extLst>
                </a:gridCol>
                <a:gridCol w="796801">
                  <a:extLst>
                    <a:ext uri="{9D8B030D-6E8A-4147-A177-3AD203B41FA5}">
                      <a16:colId xmlns:a16="http://schemas.microsoft.com/office/drawing/2014/main" val="30762777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Трајање у годинама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Стечајни поступци према дужини трајања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7079441"/>
                  </a:ext>
                </a:extLst>
              </a:tr>
              <a:tr h="2386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Закључени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Обустављени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Закључени и обустављени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</a:rPr>
                        <a:t>Активни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Укупно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Учешће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Пре измена и допуна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Разлика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55812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0 до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1834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304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2138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346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2484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43%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41%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2%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636381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1 до 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551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80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631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157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788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14%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18%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-4%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226888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2 до 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369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32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401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153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554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9%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9316903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3 до 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226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245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239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484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8%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7%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378550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4 до 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190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198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203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401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12%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-5%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23149"/>
                  </a:ext>
                </a:extLst>
              </a:tr>
              <a:tr h="148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Преко 5 година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</a:rPr>
                        <a:t>302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</a:rPr>
                        <a:t>11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</a:rPr>
                        <a:t>313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</a:rPr>
                        <a:t>810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solidFill>
                            <a:srgbClr val="FF0000"/>
                          </a:solidFill>
                          <a:effectLst/>
                        </a:rPr>
                        <a:t>1123</a:t>
                      </a:r>
                      <a:endParaRPr lang="en-GB" sz="20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19%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</a:rPr>
                        <a:t>11%</a:t>
                      </a:r>
                      <a:endParaRPr lang="en-GB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914825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Укупно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3472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454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3926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1908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5834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100%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100%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808245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EC846F7-7733-487C-AF0A-51457D59C8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524459"/>
              </p:ext>
            </p:extLst>
          </p:nvPr>
        </p:nvGraphicFramePr>
        <p:xfrm>
          <a:off x="184324" y="606753"/>
          <a:ext cx="8775352" cy="2947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1272">
                  <a:extLst>
                    <a:ext uri="{9D8B030D-6E8A-4147-A177-3AD203B41FA5}">
                      <a16:colId xmlns:a16="http://schemas.microsoft.com/office/drawing/2014/main" val="1308264231"/>
                    </a:ext>
                  </a:extLst>
                </a:gridCol>
                <a:gridCol w="1133609">
                  <a:extLst>
                    <a:ext uri="{9D8B030D-6E8A-4147-A177-3AD203B41FA5}">
                      <a16:colId xmlns:a16="http://schemas.microsoft.com/office/drawing/2014/main" val="3358605114"/>
                    </a:ext>
                  </a:extLst>
                </a:gridCol>
                <a:gridCol w="1133609">
                  <a:extLst>
                    <a:ext uri="{9D8B030D-6E8A-4147-A177-3AD203B41FA5}">
                      <a16:colId xmlns:a16="http://schemas.microsoft.com/office/drawing/2014/main" val="3126722370"/>
                    </a:ext>
                  </a:extLst>
                </a:gridCol>
                <a:gridCol w="1097429">
                  <a:extLst>
                    <a:ext uri="{9D8B030D-6E8A-4147-A177-3AD203B41FA5}">
                      <a16:colId xmlns:a16="http://schemas.microsoft.com/office/drawing/2014/main" val="36414666"/>
                    </a:ext>
                  </a:extLst>
                </a:gridCol>
                <a:gridCol w="797661">
                  <a:extLst>
                    <a:ext uri="{9D8B030D-6E8A-4147-A177-3AD203B41FA5}">
                      <a16:colId xmlns:a16="http://schemas.microsoft.com/office/drawing/2014/main" val="997738486"/>
                    </a:ext>
                  </a:extLst>
                </a:gridCol>
                <a:gridCol w="739085">
                  <a:extLst>
                    <a:ext uri="{9D8B030D-6E8A-4147-A177-3AD203B41FA5}">
                      <a16:colId xmlns:a16="http://schemas.microsoft.com/office/drawing/2014/main" val="4211598165"/>
                    </a:ext>
                  </a:extLst>
                </a:gridCol>
                <a:gridCol w="739085">
                  <a:extLst>
                    <a:ext uri="{9D8B030D-6E8A-4147-A177-3AD203B41FA5}">
                      <a16:colId xmlns:a16="http://schemas.microsoft.com/office/drawing/2014/main" val="645280704"/>
                    </a:ext>
                  </a:extLst>
                </a:gridCol>
                <a:gridCol w="796801">
                  <a:extLst>
                    <a:ext uri="{9D8B030D-6E8A-4147-A177-3AD203B41FA5}">
                      <a16:colId xmlns:a16="http://schemas.microsoft.com/office/drawing/2014/main" val="3921292327"/>
                    </a:ext>
                  </a:extLst>
                </a:gridCol>
                <a:gridCol w="796801">
                  <a:extLst>
                    <a:ext uri="{9D8B030D-6E8A-4147-A177-3AD203B41FA5}">
                      <a16:colId xmlns:a16="http://schemas.microsoft.com/office/drawing/2014/main" val="3076277790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Трајање у годинама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Стечајни поступци према дужини трајања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7079441"/>
                  </a:ext>
                </a:extLst>
              </a:tr>
              <a:tr h="1904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Закључени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Обустављени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Закључени и обустављени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</a:rPr>
                        <a:t>Активни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Укупно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</a:rPr>
                        <a:t>Учешће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Пре измена и допуна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Разлика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655812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0 до 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1255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1478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383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1861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41%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96636381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1 до 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449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827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9226888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2 до 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302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9316903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3 до 4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307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378550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од 4 до 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523149"/>
                  </a:ext>
                </a:extLst>
              </a:tr>
              <a:tr h="1486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Преко 5 година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586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8%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8914825"/>
                  </a:ext>
                </a:extLst>
              </a:tr>
              <a:tr h="2701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Укупно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2344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337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2681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1865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4546</a:t>
                      </a:r>
                      <a:endParaRPr lang="en-GB" sz="16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en-GB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80824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2A7B8CA-02B0-4461-A012-6E15AFD86C00}"/>
              </a:ext>
            </a:extLst>
          </p:cNvPr>
          <p:cNvSpPr/>
          <p:nvPr/>
        </p:nvSpPr>
        <p:spPr>
          <a:xfrm>
            <a:off x="2038525" y="2827090"/>
            <a:ext cx="520117" cy="44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5EA849-EF0C-4EFD-83CD-E6D946665A86}"/>
              </a:ext>
            </a:extLst>
          </p:cNvPr>
          <p:cNvSpPr/>
          <p:nvPr/>
        </p:nvSpPr>
        <p:spPr>
          <a:xfrm>
            <a:off x="2056701" y="5949192"/>
            <a:ext cx="520117" cy="44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6DC522-3179-49D0-8FFF-7E9DE2B75BA9}"/>
              </a:ext>
            </a:extLst>
          </p:cNvPr>
          <p:cNvCxnSpPr/>
          <p:nvPr/>
        </p:nvCxnSpPr>
        <p:spPr>
          <a:xfrm>
            <a:off x="2692866" y="3190503"/>
            <a:ext cx="0" cy="29502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60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4C8B-0CB8-4015-87C0-8F4C552D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8290"/>
            <a:ext cx="7886700" cy="633676"/>
          </a:xfrm>
        </p:spPr>
        <p:txBody>
          <a:bodyPr>
            <a:normAutofit fontScale="90000"/>
          </a:bodyPr>
          <a:lstStyle/>
          <a:p>
            <a:r>
              <a:rPr lang="sr-Cyrl-RS" sz="4000" b="1" dirty="0"/>
              <a:t>Скраћено време до прве продаје</a:t>
            </a:r>
            <a:endParaRPr lang="en-GB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3FCE-0998-4ED4-B419-66A405EF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4981E-FE3E-48E3-9CC0-7916B763F9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8" y="1724957"/>
            <a:ext cx="8167757" cy="47356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41FD379-7583-4F1F-B8CD-071D9E279A41}"/>
              </a:ext>
            </a:extLst>
          </p:cNvPr>
          <p:cNvSpPr/>
          <p:nvPr/>
        </p:nvSpPr>
        <p:spPr>
          <a:xfrm>
            <a:off x="3011648" y="4412609"/>
            <a:ext cx="520117" cy="4446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1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B6F8F-6A2B-480C-B3A5-C30A40F6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38" y="692296"/>
            <a:ext cx="7886700" cy="1325563"/>
          </a:xfrm>
        </p:spPr>
        <p:txBody>
          <a:bodyPr/>
          <a:lstStyle/>
          <a:p>
            <a:r>
              <a:rPr lang="sr-Cyrl-RS" b="1" dirty="0"/>
              <a:t>КВАЛИТЕТ ПРИМЕНЕ</a:t>
            </a:r>
            <a:endParaRPr lang="en-GB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3509E52-969D-4863-A856-ABEA10FBC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238389"/>
              </p:ext>
            </p:extLst>
          </p:nvPr>
        </p:nvGraphicFramePr>
        <p:xfrm>
          <a:off x="297182" y="2689162"/>
          <a:ext cx="8549636" cy="215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064">
                  <a:extLst>
                    <a:ext uri="{9D8B030D-6E8A-4147-A177-3AD203B41FA5}">
                      <a16:colId xmlns:a16="http://schemas.microsoft.com/office/drawing/2014/main" val="3714692395"/>
                    </a:ext>
                  </a:extLst>
                </a:gridCol>
                <a:gridCol w="1057978">
                  <a:extLst>
                    <a:ext uri="{9D8B030D-6E8A-4147-A177-3AD203B41FA5}">
                      <a16:colId xmlns:a16="http://schemas.microsoft.com/office/drawing/2014/main" val="2098547649"/>
                    </a:ext>
                  </a:extLst>
                </a:gridCol>
                <a:gridCol w="1057978">
                  <a:extLst>
                    <a:ext uri="{9D8B030D-6E8A-4147-A177-3AD203B41FA5}">
                      <a16:colId xmlns:a16="http://schemas.microsoft.com/office/drawing/2014/main" val="85561387"/>
                    </a:ext>
                  </a:extLst>
                </a:gridCol>
                <a:gridCol w="1057978">
                  <a:extLst>
                    <a:ext uri="{9D8B030D-6E8A-4147-A177-3AD203B41FA5}">
                      <a16:colId xmlns:a16="http://schemas.microsoft.com/office/drawing/2014/main" val="743184525"/>
                    </a:ext>
                  </a:extLst>
                </a:gridCol>
                <a:gridCol w="1057978">
                  <a:extLst>
                    <a:ext uri="{9D8B030D-6E8A-4147-A177-3AD203B41FA5}">
                      <a16:colId xmlns:a16="http://schemas.microsoft.com/office/drawing/2014/main" val="1691369489"/>
                    </a:ext>
                  </a:extLst>
                </a:gridCol>
                <a:gridCol w="1327660">
                  <a:extLst>
                    <a:ext uri="{9D8B030D-6E8A-4147-A177-3AD203B41FA5}">
                      <a16:colId xmlns:a16="http://schemas.microsoft.com/office/drawing/2014/main" val="2716670926"/>
                    </a:ext>
                  </a:extLst>
                </a:gridCol>
              </a:tblGrid>
              <a:tr h="539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 Година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2015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2016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2017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2018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Укупно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2563441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Укупно разматраних жалби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143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138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107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80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468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9904244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Укинуте одлуке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59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63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61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35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218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647439"/>
                  </a:ext>
                </a:extLst>
              </a:tr>
              <a:tr h="539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% укинутих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41.3%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45.6%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57.0%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>
                          <a:effectLst/>
                        </a:rPr>
                        <a:t>43.7%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800" dirty="0">
                          <a:effectLst/>
                        </a:rPr>
                        <a:t>47%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52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1238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3E241-BCD7-409F-A830-56E604FE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9BDD52E-E79A-4817-8CD0-4C62BBF9C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011895"/>
              </p:ext>
            </p:extLst>
          </p:nvPr>
        </p:nvGraphicFramePr>
        <p:xfrm>
          <a:off x="374291" y="190836"/>
          <a:ext cx="8395418" cy="2999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79121">
                  <a:extLst>
                    <a:ext uri="{9D8B030D-6E8A-4147-A177-3AD203B41FA5}">
                      <a16:colId xmlns:a16="http://schemas.microsoft.com/office/drawing/2014/main" val="3733757877"/>
                    </a:ext>
                  </a:extLst>
                </a:gridCol>
                <a:gridCol w="1297091">
                  <a:extLst>
                    <a:ext uri="{9D8B030D-6E8A-4147-A177-3AD203B41FA5}">
                      <a16:colId xmlns:a16="http://schemas.microsoft.com/office/drawing/2014/main" val="747321111"/>
                    </a:ext>
                  </a:extLst>
                </a:gridCol>
                <a:gridCol w="1166284">
                  <a:extLst>
                    <a:ext uri="{9D8B030D-6E8A-4147-A177-3AD203B41FA5}">
                      <a16:colId xmlns:a16="http://schemas.microsoft.com/office/drawing/2014/main" val="2691424121"/>
                    </a:ext>
                  </a:extLst>
                </a:gridCol>
                <a:gridCol w="1652922">
                  <a:extLst>
                    <a:ext uri="{9D8B030D-6E8A-4147-A177-3AD203B41FA5}">
                      <a16:colId xmlns:a16="http://schemas.microsoft.com/office/drawing/2014/main" val="4190725261"/>
                    </a:ext>
                  </a:extLst>
                </a:gridCol>
              </a:tblGrid>
              <a:tr h="932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Врста процесног разлога укидања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Број предмета 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Број разлога укидања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Процена</a:t>
                      </a:r>
                      <a:r>
                        <a:rPr lang="sr-Cyrl-RS" sz="1600">
                          <a:effectLst/>
                        </a:rPr>
                        <a:t>т присуства разлога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44522"/>
                  </a:ext>
                </a:extLst>
              </a:tr>
              <a:tr h="350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Суштинска измена плана на рочишту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25,00%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90842"/>
                  </a:ext>
                </a:extLst>
              </a:tr>
              <a:tr h="30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Неадекватно образложење примедби поверилаца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21,15%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743811"/>
                  </a:ext>
                </a:extLst>
              </a:tr>
              <a:tr h="30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Неадекватно оглашавање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10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19,23%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3839022"/>
                  </a:ext>
                </a:extLst>
              </a:tr>
              <a:tr h="30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Неадекватна процена потраживања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13,46%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3923271"/>
                  </a:ext>
                </a:extLst>
              </a:tr>
              <a:tr h="30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Нејасно из решења о ком се плану гласа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9,61%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81025022"/>
                  </a:ext>
                </a:extLst>
              </a:tr>
              <a:tr h="3015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Укупно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46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-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236425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2B1333-9C41-4F55-A71C-5D19A990D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949728"/>
              </p:ext>
            </p:extLst>
          </p:nvPr>
        </p:nvGraphicFramePr>
        <p:xfrm>
          <a:off x="374291" y="3429001"/>
          <a:ext cx="8395418" cy="2999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3691">
                  <a:extLst>
                    <a:ext uri="{9D8B030D-6E8A-4147-A177-3AD203B41FA5}">
                      <a16:colId xmlns:a16="http://schemas.microsoft.com/office/drawing/2014/main" val="3093640838"/>
                    </a:ext>
                  </a:extLst>
                </a:gridCol>
                <a:gridCol w="1076265">
                  <a:extLst>
                    <a:ext uri="{9D8B030D-6E8A-4147-A177-3AD203B41FA5}">
                      <a16:colId xmlns:a16="http://schemas.microsoft.com/office/drawing/2014/main" val="1226000770"/>
                    </a:ext>
                  </a:extLst>
                </a:gridCol>
                <a:gridCol w="1180837">
                  <a:extLst>
                    <a:ext uri="{9D8B030D-6E8A-4147-A177-3AD203B41FA5}">
                      <a16:colId xmlns:a16="http://schemas.microsoft.com/office/drawing/2014/main" val="1138292439"/>
                    </a:ext>
                  </a:extLst>
                </a:gridCol>
                <a:gridCol w="1704625">
                  <a:extLst>
                    <a:ext uri="{9D8B030D-6E8A-4147-A177-3AD203B41FA5}">
                      <a16:colId xmlns:a16="http://schemas.microsoft.com/office/drawing/2014/main" val="2993110793"/>
                    </a:ext>
                  </a:extLst>
                </a:gridCol>
              </a:tblGrid>
              <a:tr h="1002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Врста материјалног разлога укидања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Број предмета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Број разлога укидања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Процена</a:t>
                      </a:r>
                      <a:r>
                        <a:rPr lang="sr-Cyrl-RS" sz="1600">
                          <a:effectLst/>
                        </a:rPr>
                        <a:t>т присуства разлога 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5736438"/>
                  </a:ext>
                </a:extLst>
              </a:tr>
              <a:tr h="376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Неправилност у формирању класа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15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28,85%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6969097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Незаконитост мера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13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25,00%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5630181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Незаконит третман повезаних лица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11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21,15%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6267848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Третман поверилаца спорних потраживања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13,46%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6018255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Повољност намирења у односу на банкротство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11,54%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5938246"/>
                  </a:ext>
                </a:extLst>
              </a:tr>
              <a:tr h="324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Укупно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>
                          <a:effectLst/>
                        </a:rPr>
                        <a:t>52</a:t>
                      </a:r>
                      <a:endParaRPr lang="en-GB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-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2012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081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3721-6CA2-4FBA-87D2-54433232C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Нова Директива ЕУ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C06F-2170-44F3-BA57-CEE6271FE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 dirty="0"/>
              <a:t>У тексту Директиве која има 35 чланова, реч „</a:t>
            </a:r>
            <a:r>
              <a:rPr lang="sr-Cyrl-RS" i="1" dirty="0"/>
              <a:t>могу</a:t>
            </a:r>
            <a:r>
              <a:rPr lang="sr-Cyrl-RS" dirty="0"/>
              <a:t>“, која се односи на могућност држава чланица да одступе или примене другачије решење наводи се чак 72 пута. </a:t>
            </a:r>
          </a:p>
          <a:p>
            <a:r>
              <a:rPr lang="sr-Cyrl-RS" dirty="0"/>
              <a:t>На пример, чланице ће моћи да у национални оквир инкорпорирају тест одрживог пословања, или да одреде другачије већине потребне за изгласавање плана, критеријуме за формирање класа, итд. </a:t>
            </a:r>
          </a:p>
          <a:p>
            <a:r>
              <a:rPr lang="sr-Cyrl-RS" dirty="0"/>
              <a:t>Нови концепти</a:t>
            </a:r>
          </a:p>
          <a:p>
            <a:r>
              <a:rPr lang="sr-Cyrl-RS" dirty="0"/>
              <a:t>Наметање плана несагласним повериоцима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06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93C1B-CC39-4032-BEE4-B3D71EFBA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9567"/>
            <a:ext cx="7886700" cy="751122"/>
          </a:xfrm>
        </p:spPr>
        <p:txBody>
          <a:bodyPr>
            <a:normAutofit/>
          </a:bodyPr>
          <a:lstStyle/>
          <a:p>
            <a:r>
              <a:rPr lang="sr-Cyrl-RS" sz="3600" b="1" dirty="0"/>
              <a:t>Кључне препоруке у погледу прописа</a:t>
            </a:r>
            <a:endParaRPr lang="en-GB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7EDB0-3F74-47FF-A938-60C8B504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r-Cyrl-RS" sz="2000" dirty="0"/>
              <a:t>У наредном периоду потребно је размотрити потребне промене прописа – како како би се Закон о стечају усагласио са захтевима нове Директиве.</a:t>
            </a:r>
            <a:r>
              <a:rPr lang="en-US" sz="2000" dirty="0"/>
              <a:t> </a:t>
            </a:r>
            <a:endParaRPr lang="en-GB" sz="2000" dirty="0"/>
          </a:p>
          <a:p>
            <a:pPr fontAlgn="base"/>
            <a:r>
              <a:rPr lang="en-US" sz="2000" dirty="0"/>
              <a:t> </a:t>
            </a:r>
            <a:r>
              <a:rPr lang="sr-Cyrl-RS" sz="2000" dirty="0"/>
              <a:t>Потребно је решити проблем доставе који се јавио у Пракси</a:t>
            </a:r>
            <a:endParaRPr lang="en-GB" sz="2000" dirty="0"/>
          </a:p>
          <a:p>
            <a:pPr fontAlgn="base"/>
            <a:r>
              <a:rPr lang="sr-Cyrl-RS" sz="2000" dirty="0"/>
              <a:t>Правилник о награди и накнади трошкова стечајних управника још увек није усаглашен</a:t>
            </a:r>
            <a:endParaRPr lang="en-GB" sz="2000" dirty="0"/>
          </a:p>
          <a:p>
            <a:pPr lvl="0" fontAlgn="base"/>
            <a:r>
              <a:rPr lang="sr-Cyrl-RS" sz="2000" dirty="0"/>
              <a:t>Потребно је припремити подзаконски акт којим се регулишу детаљи онлајн продаје имовине стечајне масе.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709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65832C-13FE-46C2-9D98-E7EC55D850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r-Cyrl-RS" dirty="0"/>
              <a:t>Хвала на пажњи!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8E9E16-7FF1-41B9-B279-30670FAC9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bradulovic@ius.bg.ac.rs</a:t>
            </a:r>
          </a:p>
        </p:txBody>
      </p:sp>
    </p:spTree>
    <p:extLst>
      <p:ext uri="{BB962C8B-B14F-4D97-AF65-F5344CB8AC3E}">
        <p14:creationId xmlns:p14="http://schemas.microsoft.com/office/powerpoint/2010/main" val="118094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САДРЖАЈ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4F80C-F756-4CB2-AAB0-5D9BED83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Cyrl-RS" dirty="0"/>
              <a:t>ЦИЉЕВИ </a:t>
            </a:r>
          </a:p>
          <a:p>
            <a:r>
              <a:rPr lang="sr-Cyrl-RS" dirty="0"/>
              <a:t>ПРЕГЛЕД ОСНОВНИХ ПОКАЗАТЕЉА И ЦИЉНИХ ВРЕДНОСТИ</a:t>
            </a:r>
          </a:p>
          <a:p>
            <a:r>
              <a:rPr lang="sr-Cyrl-RS" dirty="0"/>
              <a:t>СТОПА НАМИРЕЊ</a:t>
            </a:r>
            <a:r>
              <a:rPr lang="en-GB" dirty="0"/>
              <a:t>A - </a:t>
            </a:r>
            <a:r>
              <a:rPr lang="sr-Cyrl-RS" dirty="0"/>
              <a:t>РАЗЛУЧНИ, СТЕЧАЈНИ ПОВЕРИОЦИ, ПОРЕСКА УПРАВА</a:t>
            </a:r>
          </a:p>
          <a:p>
            <a:r>
              <a:rPr lang="sr-Cyrl-RS" dirty="0"/>
              <a:t>ТРОШКОВИ СТЕЧАЈНОГ ПОСТУПКА И ОБАВЕЗЕ СТЕЧАЈНЕ МАСЕ</a:t>
            </a:r>
          </a:p>
          <a:p>
            <a:r>
              <a:rPr lang="sr-Cyrl-RS" dirty="0"/>
              <a:t>ВРЕМЕ ТРАЈАЊА ПОСТУПКА</a:t>
            </a:r>
          </a:p>
          <a:p>
            <a:r>
              <a:rPr lang="sr-Cyrl-RS" dirty="0"/>
              <a:t>КВАЛИТЕТ ПРИМЕНЕ</a:t>
            </a:r>
          </a:p>
          <a:p>
            <a:r>
              <a:rPr lang="sr-Cyrl-RS" dirty="0"/>
              <a:t>УСАГЛАШАВАЊЕ СА НОВОМ ДИРЕКТИВОМ</a:t>
            </a:r>
          </a:p>
          <a:p>
            <a:r>
              <a:rPr lang="sr-Cyrl-RS" dirty="0"/>
              <a:t>ПРЕПОРУКЕ</a:t>
            </a:r>
          </a:p>
          <a:p>
            <a:r>
              <a:rPr lang="sr-Cyrl-RS" dirty="0"/>
              <a:t>ТАБЕЛАРНИ ПРИКАЗ ПОКАЗАТЕЉА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297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7F8750-41E6-48EB-88F0-56BDCC9FF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Циљеви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B3AFC-389A-49C3-BCAE-0157DBAF2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r-Cyrl-RS" sz="1800" dirty="0"/>
              <a:t>Основни циљ измена и допуна повећање ефикасности стечајног поступка како би се остварио</a:t>
            </a:r>
            <a:endParaRPr lang="en-GB" sz="1800" dirty="0"/>
          </a:p>
          <a:p>
            <a:pPr marL="742950" lvl="1" indent="-285750" fontAlgn="base"/>
            <a:r>
              <a:rPr lang="sr-Cyrl-RS" sz="1400" dirty="0"/>
              <a:t>већи степен намирења, </a:t>
            </a:r>
            <a:endParaRPr lang="en-GB" sz="1400" dirty="0"/>
          </a:p>
          <a:p>
            <a:pPr marL="742950" lvl="1" indent="-285750" fontAlgn="base"/>
            <a:r>
              <a:rPr lang="sr-Cyrl-RS" sz="1400" dirty="0"/>
              <a:t>нижи трошкови стечајног поступка и </a:t>
            </a:r>
            <a:endParaRPr lang="en-GB" sz="1400" dirty="0"/>
          </a:p>
          <a:p>
            <a:pPr marL="742950" lvl="1" indent="-285750" fontAlgn="base"/>
            <a:r>
              <a:rPr lang="sr-Cyrl-RS" sz="1400" dirty="0"/>
              <a:t>краће трајање поступка.  </a:t>
            </a:r>
            <a:endParaRPr lang="en-GB" sz="1400" dirty="0"/>
          </a:p>
          <a:p>
            <a:pPr fontAlgn="base"/>
            <a:r>
              <a:rPr lang="sr-Cyrl-RS" sz="1800" dirty="0"/>
              <a:t>Специфични циљеви измена и допуна Закона о стечају били су: </a:t>
            </a:r>
            <a:endParaRPr lang="en-GB" sz="1800" dirty="0"/>
          </a:p>
          <a:p>
            <a:pPr marL="742950" lvl="1" indent="-285750" fontAlgn="base"/>
            <a:r>
              <a:rPr lang="sr-Cyrl-RS" sz="1400" dirty="0"/>
              <a:t>побољшање статуса разлучних поверилаца и скраћење дужине трајања просечног периода намирења;</a:t>
            </a:r>
            <a:endParaRPr lang="en-GB" sz="1400" dirty="0"/>
          </a:p>
          <a:p>
            <a:pPr marL="742950" lvl="1" indent="-285750" fontAlgn="base"/>
            <a:r>
              <a:rPr lang="sr-Cyrl-RS" sz="1400" dirty="0"/>
              <a:t>повећање ефикасности стечајног поступка, а посебно бржа продаја имовине;</a:t>
            </a:r>
            <a:endParaRPr lang="en-GB" sz="1400" dirty="0"/>
          </a:p>
          <a:p>
            <a:pPr marL="742950" lvl="1" indent="-285750" fontAlgn="base"/>
            <a:r>
              <a:rPr lang="sr-Cyrl-RS" sz="1400" dirty="0"/>
              <a:t>омогућавање додатних извора финансирања регулисањем статуса „новог новца“;</a:t>
            </a:r>
            <a:endParaRPr lang="en-GB" sz="1400" dirty="0"/>
          </a:p>
          <a:p>
            <a:pPr marL="742950" lvl="1" indent="-285750" fontAlgn="base"/>
            <a:r>
              <a:rPr lang="sr-Cyrl-RS" sz="1400" dirty="0"/>
              <a:t>отклањање уочених проблема у пракси у погледу унапред припремљених планова реорганизације.</a:t>
            </a:r>
            <a:endParaRPr lang="en-GB" sz="14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3360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7E7488-13E9-4408-8314-0EC1FADCE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14400"/>
            <a:ext cx="7886700" cy="776289"/>
          </a:xfrm>
        </p:spPr>
        <p:txBody>
          <a:bodyPr/>
          <a:lstStyle/>
          <a:p>
            <a:r>
              <a:rPr lang="sr-Cyrl-RS" dirty="0"/>
              <a:t>Број стечајних поступака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EB971CA-FF6F-4B02-89B1-E91B1046D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687983"/>
              </p:ext>
            </p:extLst>
          </p:nvPr>
        </p:nvGraphicFramePr>
        <p:xfrm>
          <a:off x="4639114" y="1853967"/>
          <a:ext cx="4056118" cy="217275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833884">
                  <a:extLst>
                    <a:ext uri="{9D8B030D-6E8A-4147-A177-3AD203B41FA5}">
                      <a16:colId xmlns:a16="http://schemas.microsoft.com/office/drawing/2014/main" val="3490715437"/>
                    </a:ext>
                  </a:extLst>
                </a:gridCol>
                <a:gridCol w="1036263">
                  <a:extLst>
                    <a:ext uri="{9D8B030D-6E8A-4147-A177-3AD203B41FA5}">
                      <a16:colId xmlns:a16="http://schemas.microsoft.com/office/drawing/2014/main" val="2475701505"/>
                    </a:ext>
                  </a:extLst>
                </a:gridCol>
                <a:gridCol w="1149032">
                  <a:extLst>
                    <a:ext uri="{9D8B030D-6E8A-4147-A177-3AD203B41FA5}">
                      <a16:colId xmlns:a16="http://schemas.microsoft.com/office/drawing/2014/main" val="2433856799"/>
                    </a:ext>
                  </a:extLst>
                </a:gridCol>
                <a:gridCol w="1036939">
                  <a:extLst>
                    <a:ext uri="{9D8B030D-6E8A-4147-A177-3AD203B41FA5}">
                      <a16:colId xmlns:a16="http://schemas.microsoft.com/office/drawing/2014/main" val="368994525"/>
                    </a:ext>
                  </a:extLst>
                </a:gridCol>
              </a:tblGrid>
              <a:tr h="387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cap="all" dirty="0" err="1">
                          <a:effectLst/>
                        </a:rPr>
                        <a:t>Година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cap="all">
                          <a:effectLst/>
                        </a:rPr>
                        <a:t>Приватни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cap="all" dirty="0">
                          <a:effectLst/>
                        </a:rPr>
                        <a:t>Друштвени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cap="all">
                          <a:effectLst/>
                        </a:rPr>
                        <a:t>Укупно 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767382"/>
                  </a:ext>
                </a:extLst>
              </a:tr>
              <a:tr h="3494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</a:rPr>
                        <a:t>2016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334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96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430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361752"/>
                  </a:ext>
                </a:extLst>
              </a:tr>
              <a:tr h="3494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</a:rPr>
                        <a:t>2017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331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380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369426"/>
                  </a:ext>
                </a:extLst>
              </a:tr>
              <a:tr h="3494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</a:rPr>
                        <a:t>2018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417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36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453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4117539"/>
                  </a:ext>
                </a:extLst>
              </a:tr>
              <a:tr h="3494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VI </a:t>
                      </a:r>
                      <a:r>
                        <a:rPr lang="en-GB" sz="1400" cap="all">
                          <a:effectLst/>
                        </a:rPr>
                        <a:t>2019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262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4900636"/>
                  </a:ext>
                </a:extLst>
              </a:tr>
              <a:tr h="387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cap="all">
                          <a:effectLst/>
                        </a:rPr>
                        <a:t>УКУПНО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1332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193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1525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683011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A807754-BEBA-4503-866B-49C6EA2EFF5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8" y="1853967"/>
            <a:ext cx="3571693" cy="24687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FC3EBF-7F90-4CF3-A5E4-11B479E1AFCA}"/>
              </a:ext>
            </a:extLst>
          </p:cNvPr>
          <p:cNvSpPr/>
          <p:nvPr/>
        </p:nvSpPr>
        <p:spPr>
          <a:xfrm>
            <a:off x="466672" y="4322741"/>
            <a:ext cx="82494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Да ли је то довољно?</a:t>
            </a:r>
          </a:p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У Немачкој у 2017 години </a:t>
            </a:r>
            <a:r>
              <a:rPr lang="en-GB" dirty="0">
                <a:solidFill>
                  <a:srgbClr val="000000"/>
                </a:solidFill>
                <a:latin typeface="EC Square Sans Pro"/>
              </a:rPr>
              <a:t>20 093</a:t>
            </a:r>
            <a:r>
              <a:rPr lang="sr-Cyrl-RS" dirty="0">
                <a:solidFill>
                  <a:srgbClr val="000000"/>
                </a:solidFill>
                <a:latin typeface="EC Square Sans Pro"/>
              </a:rPr>
              <a:t> предузећа </a:t>
            </a:r>
            <a:r>
              <a:rPr lang="en-GB" dirty="0">
                <a:solidFill>
                  <a:srgbClr val="000000"/>
                </a:solidFill>
                <a:latin typeface="EC Square Sans Pro"/>
              </a:rPr>
              <a:t>– 3.</a:t>
            </a:r>
            <a:r>
              <a:rPr lang="sr-Latn-RS" dirty="0">
                <a:solidFill>
                  <a:srgbClr val="000000"/>
                </a:solidFill>
                <a:latin typeface="EC Square Sans Pro"/>
              </a:rPr>
              <a:t>5 </a:t>
            </a:r>
            <a:r>
              <a:rPr lang="sr-Cyrl-RS" dirty="0">
                <a:solidFill>
                  <a:srgbClr val="000000"/>
                </a:solidFill>
                <a:latin typeface="EC Square Sans Pro"/>
              </a:rPr>
              <a:t>милиона пр.субјеката - 0.5%</a:t>
            </a:r>
          </a:p>
          <a:p>
            <a:endParaRPr lang="sr-Cyrl-RS" dirty="0">
              <a:solidFill>
                <a:srgbClr val="000000"/>
              </a:solidFill>
              <a:latin typeface="EC Square Sans Pro"/>
            </a:endParaRPr>
          </a:p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У Србији око 500 рачунајући и УППР -</a:t>
            </a:r>
            <a:r>
              <a:rPr lang="en-US" dirty="0">
                <a:solidFill>
                  <a:srgbClr val="000000"/>
                </a:solidFill>
                <a:latin typeface="EC Square Sans Pro"/>
              </a:rPr>
              <a:t> </a:t>
            </a:r>
            <a:r>
              <a:rPr lang="sr-Cyrl-RS" dirty="0">
                <a:solidFill>
                  <a:srgbClr val="000000"/>
                </a:solidFill>
                <a:latin typeface="EC Square Sans Pro"/>
              </a:rPr>
              <a:t> 130.000 привредних друштава </a:t>
            </a:r>
            <a:r>
              <a:rPr lang="sr-Cyrl-RS">
                <a:solidFill>
                  <a:srgbClr val="000000"/>
                </a:solidFill>
                <a:latin typeface="EC Square Sans Pro"/>
              </a:rPr>
              <a:t>– 0.4</a:t>
            </a:r>
            <a:r>
              <a:rPr lang="sr-Cyrl-RS" dirty="0">
                <a:solidFill>
                  <a:srgbClr val="000000"/>
                </a:solidFill>
                <a:latin typeface="EC Square Sans Pro"/>
              </a:rPr>
              <a:t>%</a:t>
            </a:r>
          </a:p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Реално учешће је веће – велики број неактивно и потребно брисати (принудна ликвидација)</a:t>
            </a:r>
          </a:p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Нема стечаја предузетника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63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BBC444-FCFF-4209-A9D2-EE90048C3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79" y="1275127"/>
            <a:ext cx="7886700" cy="616897"/>
          </a:xfrm>
        </p:spPr>
        <p:txBody>
          <a:bodyPr>
            <a:normAutofit/>
          </a:bodyPr>
          <a:lstStyle/>
          <a:p>
            <a:r>
              <a:rPr lang="sr-Cyrl-RS" sz="2800" b="1" dirty="0"/>
              <a:t>СТОПА НАМИРЕЊА РАЗЛУЧНИХ ПОВЕРИЛАЦА</a:t>
            </a:r>
            <a:endParaRPr lang="en-GB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C2289F-C5CB-4CDC-BD89-E5DB05FC889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8" y="1933662"/>
            <a:ext cx="6803128" cy="38962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F1DC5A-2C98-4B7A-9D22-7126E077444B}"/>
              </a:ext>
            </a:extLst>
          </p:cNvPr>
          <p:cNvSpPr/>
          <p:nvPr/>
        </p:nvSpPr>
        <p:spPr>
          <a:xfrm>
            <a:off x="1204164" y="5720817"/>
            <a:ext cx="7042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Просечна стопа намирења последњих година преко 50%?</a:t>
            </a:r>
          </a:p>
          <a:p>
            <a:r>
              <a:rPr lang="sr-Cyrl-RS" dirty="0">
                <a:solidFill>
                  <a:srgbClr val="000000"/>
                </a:solidFill>
                <a:latin typeface="EC Square Sans Pro"/>
              </a:rPr>
              <a:t>За 2017. и 208. годину поступци у току па није могуће  дати ни прелиминарну оцену?</a:t>
            </a:r>
            <a:r>
              <a:rPr lang="en-US" dirty="0">
                <a:solidFill>
                  <a:srgbClr val="000000"/>
                </a:solidFill>
                <a:latin typeface="EC Square Sans Pro"/>
              </a:rPr>
              <a:t> </a:t>
            </a:r>
            <a:endParaRPr lang="sr-Cyrl-RS" dirty="0">
              <a:solidFill>
                <a:srgbClr val="000000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33839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0024C7-54D2-40A2-899F-271CC36B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90569"/>
            <a:ext cx="7886700" cy="600120"/>
          </a:xfrm>
        </p:spPr>
        <p:txBody>
          <a:bodyPr>
            <a:normAutofit/>
          </a:bodyPr>
          <a:lstStyle/>
          <a:p>
            <a:r>
              <a:rPr lang="sr-Cyrl-RS" sz="2800" b="1" dirty="0"/>
              <a:t>СТОПА НАМИРЕЊА РАЗЛУЧНИХ ПОВЕРИЛАЦА</a:t>
            </a:r>
            <a:endParaRPr lang="en-GB" sz="28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6A156F-6E86-4116-83D6-E831AA626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A4D0A-4A43-423B-96A7-6909045A99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837036" cy="43342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7CE0254-E2D6-46D4-9AD4-802CDECAB649}"/>
              </a:ext>
            </a:extLst>
          </p:cNvPr>
          <p:cNvSpPr/>
          <p:nvPr/>
        </p:nvSpPr>
        <p:spPr>
          <a:xfrm>
            <a:off x="994095" y="6024913"/>
            <a:ext cx="59603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EC Square Sans Pro"/>
              </a:rPr>
              <a:t>“Garbage collateral (pledge/mortgage) garbage recovery”</a:t>
            </a:r>
            <a:endParaRPr lang="en-GB" dirty="0">
              <a:solidFill>
                <a:srgbClr val="000000"/>
              </a:solidFill>
              <a:latin typeface="EC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7468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93D48-D260-4FB6-B2AA-83994D2BA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4734"/>
            <a:ext cx="7886700" cy="725955"/>
          </a:xfrm>
        </p:spPr>
        <p:txBody>
          <a:bodyPr>
            <a:noAutofit/>
          </a:bodyPr>
          <a:lstStyle/>
          <a:p>
            <a:r>
              <a:rPr lang="sr-Cyrl-RS" sz="2800" b="1" dirty="0"/>
              <a:t>СТОПА НАМИРЕЊА РАЗЛУЧНИХ ПОВЕРИЛАЦА</a:t>
            </a:r>
            <a:endParaRPr lang="en-GB" sz="28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8B0EDB-0C57-4AB6-BAD5-00A8DCC6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843521-B65E-4AAA-8485-06FA3F71AAA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85" y="1586928"/>
            <a:ext cx="7886700" cy="4828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630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6DCDE-279A-4FCD-84EA-FA599005E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9901"/>
            <a:ext cx="7886700" cy="700788"/>
          </a:xfrm>
        </p:spPr>
        <p:txBody>
          <a:bodyPr>
            <a:noAutofit/>
          </a:bodyPr>
          <a:lstStyle/>
          <a:p>
            <a:r>
              <a:rPr lang="sr-Cyrl-RS" sz="3200" b="1" dirty="0"/>
              <a:t>Стопа намирења стечајних поверилаца</a:t>
            </a:r>
            <a:endParaRPr lang="en-GB" sz="3200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D18E46-2E79-4607-86A1-0D3175333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8C1A67-BF51-4CBA-B97B-31D5E0857A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0689"/>
            <a:ext cx="7594695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17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5E727F-5D8B-4F40-8CA2-38C256E0B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1178"/>
            <a:ext cx="7886700" cy="759511"/>
          </a:xfrm>
        </p:spPr>
        <p:txBody>
          <a:bodyPr/>
          <a:lstStyle/>
          <a:p>
            <a:r>
              <a:rPr lang="sr-Cyrl-RS" dirty="0"/>
              <a:t>Намирење пореске управе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7A88C-3419-48F7-830C-F978A5DB0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EB02F-A86C-4908-9995-09A3F54836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25624"/>
            <a:ext cx="7886700" cy="460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172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2F69EE2-B2A6-4BB0-B777-77EE9C50E8E8}">
  <we:reference id="wa104379177" version="1.0.0.1" store="en-US" storeType="OMEX"/>
  <we:alternateReferences>
    <we:reference id="WA104379177" version="1.0.0.1" store="WA104379177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dc7352e55e77714fab0739bd1a2ce12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b47b806cf7e90fe7257fa1ff83c741b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E1C146-B5CC-434F-9800-0CC81875367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C541ACD-2E23-424D-AA73-C02742EA4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65ABD0-66F0-4867-AB0F-1D49B233B6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833</Words>
  <Application>Microsoft Office PowerPoint</Application>
  <PresentationFormat>On-screen Show (4:3)</PresentationFormat>
  <Paragraphs>294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EC Square Sans Pro</vt:lpstr>
      <vt:lpstr>Segoe UI</vt:lpstr>
      <vt:lpstr>Office Theme</vt:lpstr>
      <vt:lpstr>АНАЛИЗА ЕФЕКАТА ПРИМЕНЕ ЗАКОНА О СТЕЧАЈУ</vt:lpstr>
      <vt:lpstr>САДРЖАЈ</vt:lpstr>
      <vt:lpstr>Циљеви</vt:lpstr>
      <vt:lpstr>Број стечајних поступака</vt:lpstr>
      <vt:lpstr>СТОПА НАМИРЕЊА РАЗЛУЧНИХ ПОВЕРИЛАЦА</vt:lpstr>
      <vt:lpstr>СТОПА НАМИРЕЊА РАЗЛУЧНИХ ПОВЕРИЛАЦА</vt:lpstr>
      <vt:lpstr>СТОПА НАМИРЕЊА РАЗЛУЧНИХ ПОВЕРИЛАЦА</vt:lpstr>
      <vt:lpstr>Стопа намирења стечајних поверилаца</vt:lpstr>
      <vt:lpstr>Намирење пореске управе</vt:lpstr>
      <vt:lpstr>Учешће коригованих трошкова и обавеза у укупним приливима</vt:lpstr>
      <vt:lpstr>СТРУКТУРА ОДЛИВА- ТРОШКОВИ И ОБАВЕЗЕ </vt:lpstr>
      <vt:lpstr>Структура обавеза</vt:lpstr>
      <vt:lpstr>PowerPoint Presentation</vt:lpstr>
      <vt:lpstr>Скраћено време до прве продаје</vt:lpstr>
      <vt:lpstr>КВАЛИТЕТ ПРИМЕНЕ</vt:lpstr>
      <vt:lpstr>PowerPoint Presentation</vt:lpstr>
      <vt:lpstr>Нова Директива ЕУ</vt:lpstr>
      <vt:lpstr>Кључне препоруке у погледу прописа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2018-11-23T14:08:23Z</dcterms:created>
  <dcterms:modified xsi:type="dcterms:W3CDTF">2019-12-09T10:08:44Z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